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03"/>
    <p:restoredTop sz="94656"/>
  </p:normalViewPr>
  <p:slideViewPr>
    <p:cSldViewPr snapToGrid="0">
      <p:cViewPr varScale="1">
        <p:scale>
          <a:sx n="133" d="100"/>
          <a:sy n="133" d="100"/>
        </p:scale>
        <p:origin x="232" y="1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gif>
</file>

<file path=ppt/media/image4.png>
</file>

<file path=ppt/media/image5.jp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CAD69-DB45-6972-5679-85B5EE5F9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877AF3-150E-17DE-C3AB-D509A0DE88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936F8-077C-B39B-FB53-8F6DE46E9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F4041-D244-EF00-AA8E-2D0782062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38A38-DF61-A05C-F5F6-FF27CF354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51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B0E9B-6E5F-16B9-A153-5716D1C55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30EEAD-5AF0-7654-4385-1C939F738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C0B60-F51B-E47A-BEA9-C4ECD48B7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F9A4D-2976-D140-CA5B-6BAC34A6E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490ED-35E6-E303-0AD3-5FAAE667A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47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B5D9DD-8A67-5529-50A9-8D838AC341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77C478-A472-27F9-9A91-F3B2575EF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3298F-42CF-3056-0838-DCF56D011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074F76-3BBB-0F70-2ECE-BF0767CF1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80DC2-1B62-3002-B2CA-5142179E5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57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987A3-D0DD-679D-66ED-9060765A0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201D3-6EA1-9AF4-58AB-081128FD8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DA978-4634-DE68-E145-A9922CC84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6A176-8FD1-92DD-5E4F-7E667A673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07201-D45B-EF0A-330A-AD81DBF4F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423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E975D-D0D1-ABBE-9D63-D806AC63F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E790C-958A-7A0B-F838-B1F6BC1F3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57898-1D26-95FB-A58E-5B250E38E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1CB3A-511A-C226-BA81-63A93C23E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3007C-C062-AF67-B476-3D29D4DCA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001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F459-8CDC-BEE6-E322-C109A0754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22AC0-1122-812B-47AA-D43E9A9392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549935-96DA-3730-0685-825554439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61546-AD4E-53F4-C6BC-D89A6498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D0AD1D-BB23-6232-7AE1-DC78FA904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BFB25-AC11-B7CD-4B65-EF34FF418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105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70CF-30DA-AB1E-F67D-1F72F3BFB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20079-CE4B-4251-AC53-799AF6A0C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579D9B-71CE-4CE8-80DC-FFFDBF7022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2B30E-D45F-7356-4D0E-D65471DBDA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B7AB1-6B96-0A3E-9A97-9A9CC6127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68A2F5-7C3A-B030-1538-8967E026A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662180-9D1D-FBB8-8347-40E20B255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0F856C-327B-42E0-B040-78373F3FD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354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66D15-8FB4-A9CF-4AE2-4561BE4A0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CA080F-EA4F-A0B8-621C-59D3CC866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782AAD-A02B-04F2-7937-8AFF8C77F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83B723-42F8-4283-E760-5AE72B8FE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43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8C42FB-F555-4A65-ED42-5968402B6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458F6D-136D-F501-E8A5-27EF77D2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8562F-8B4E-8796-6390-C0281D4AB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BD9A4-1C11-AD12-0428-C03ECEA9E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3A2E2-36F8-97D4-B27D-00AECFFAD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43C134-0FDA-04A5-8795-D40DE6733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A34825-AE9C-0587-82AD-AF6DF226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0783C-0250-6E7A-DF81-EADA8C48A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7C073-4B4D-F06C-E198-1962B104A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65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E0472-3D4E-7D4D-58F5-E223F6606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D7D60C-9BFD-271A-4270-AB248B623C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6C280A-1CB9-1B95-4315-7D925D962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E0031-9198-C065-4003-CB7D44671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48D71-91E6-7E87-B880-10BA352F8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79D17A-9E14-BF8D-084B-85B1F2ED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70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2DCE6A-41D1-5F9A-7D56-10A7D5143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1F86A-8DF1-7A4B-6489-C5E4C4C1C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EB990-5139-4FE6-BD6C-32AFDDE023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0B7950-A1D0-D542-8449-C305BFC76B6D}" type="datetimeFigureOut">
              <a:rPr lang="en-US" smtClean="0"/>
              <a:t>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89074-EE61-2DDA-621A-18BBC3AA80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8CEE5-0276-142B-24B8-873D4E3851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F2E233-583E-D14A-8E8C-70D22F2D1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79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0FBA95-3134-7D76-660F-9ED5944DD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595959"/>
                </a:solidFill>
              </a:rPr>
              <a:t>What is a WSI?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FE4E8C4-B5B1-36A4-C0FB-0D7017AC3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595959"/>
                </a:solidFill>
                <a:effectLst/>
                <a:latin typeface="Menlo" panose="020B0609030804020204" pitchFamily="49" charset="0"/>
              </a:rPr>
              <a:t>Definition:</a:t>
            </a:r>
            <a:r>
              <a:rPr lang="en-US" sz="2000">
                <a:solidFill>
                  <a:srgbClr val="595959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>
                <a:solidFill>
                  <a:srgbClr val="5959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Scanning a complete microscope slide to create a single high-resolution digital file.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595959"/>
                </a:solidFill>
                <a:effectLst/>
                <a:latin typeface="Helvetica Neue" panose="02000503000000020004" pitchFamily="2" charset="0"/>
              </a:rPr>
              <a:t>Process:</a:t>
            </a:r>
            <a:r>
              <a:rPr lang="en-US" sz="2000">
                <a:solidFill>
                  <a:srgbClr val="595959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sz="2000">
                <a:solidFill>
                  <a:srgbClr val="5959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Capturing many small high-resolution image tiles and montaging them to create a full image.</a:t>
            </a:r>
          </a:p>
          <a:p>
            <a:r>
              <a:rPr lang="en-US" sz="2000" b="1">
                <a:solidFill>
                  <a:srgbClr val="595959"/>
                </a:solidFill>
                <a:effectLst/>
                <a:latin typeface="Helvetica Neue" panose="02000503000000020004" pitchFamily="2" charset="0"/>
              </a:rPr>
              <a:t>Impact:</a:t>
            </a:r>
            <a:r>
              <a:rPr lang="en-US" sz="2000">
                <a:solidFill>
                  <a:srgbClr val="595959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sz="2000">
                <a:solidFill>
                  <a:srgbClr val="5959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Transforming laboratory workflows by enabling efficient storage, access, analysis, and sharing of digital slides.</a:t>
            </a:r>
          </a:p>
          <a:p>
            <a:endParaRPr lang="en-US" sz="2000">
              <a:solidFill>
                <a:srgbClr val="595959"/>
              </a:solidFill>
            </a:endParaRPr>
          </a:p>
        </p:txBody>
      </p:sp>
      <p:pic>
        <p:nvPicPr>
          <p:cNvPr id="5" name="Content Placeholder 4" descr="A diagram of a cell division&#10;&#10;AI-generated content may be incorrect.">
            <a:extLst>
              <a:ext uri="{FF2B5EF4-FFF2-40B4-BE49-F238E27FC236}">
                <a16:creationId xmlns:a16="http://schemas.microsoft.com/office/drawing/2014/main" id="{CD29F49C-7E83-4839-20CB-157DBF82D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1" y="1982687"/>
            <a:ext cx="4797056" cy="2938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420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BE3092D-4105-4026-9B66-A0011E0CA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F3987A-B2B0-7F2E-A8D5-062AB205A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50389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CLAM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32D22-9CAA-71BA-AFFB-0ABA6FC86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6"/>
            <a:ext cx="5038916" cy="372486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enlo" panose="020B0609030804020204" pitchFamily="49" charset="0"/>
              </a:rPr>
              <a:t>Capability: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CLAM is a high-throughput and interpretable method for data efficient whole slide image (WSI) classification.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elvetica Neue" panose="02000503000000020004" pitchFamily="2" charset="0"/>
              </a:rPr>
              <a:t>Advantage: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CLAM can handle multi-class subtyping problems and adapt to independent test cohorts of WSI resections and biopsies as well as smartphone microscopy images.</a:t>
            </a:r>
            <a:endParaRPr lang="en-US" sz="200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elvetica Neue" panose="02000503000000020004" pitchFamily="2" charset="0"/>
              </a:rPr>
              <a:t>Feature: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CLAM does not require any ROI extraction or patch-level annotations.</a:t>
            </a:r>
          </a:p>
          <a:p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9759409-BDF8-4BFD-9AF3-4B5C04C2A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0"/>
            <a:ext cx="54102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patch&#10;&#10;AI-generated content may be incorrect.">
            <a:extLst>
              <a:ext uri="{FF2B5EF4-FFF2-40B4-BE49-F238E27FC236}">
                <a16:creationId xmlns:a16="http://schemas.microsoft.com/office/drawing/2014/main" id="{092683AE-C71A-5547-B721-471BE86A1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9543" y="2819401"/>
            <a:ext cx="5234713" cy="121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704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46158-6952-3F24-9543-75D077B2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595959"/>
                </a:solidFill>
              </a:rPr>
              <a:t>How CLAM works?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274AA-EAC0-AA6F-1125-573BC8D42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59595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Method Type: </a:t>
            </a:r>
            <a:r>
              <a:rPr lang="en-US" sz="2000">
                <a:solidFill>
                  <a:srgbClr val="5959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Deep-learning-based weakly-supervised method.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59595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Purpose</a:t>
            </a:r>
            <a:r>
              <a:rPr lang="en-US" sz="2000" b="1">
                <a:solidFill>
                  <a:srgbClr val="5959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000">
                <a:solidFill>
                  <a:srgbClr val="5959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Accurately classify whole slides by identifying sub-regions of high diagnostic value.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59595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Key Technique:</a:t>
            </a:r>
            <a:r>
              <a:rPr lang="en-US" sz="2000">
                <a:solidFill>
                  <a:srgbClr val="595959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>
                <a:solidFill>
                  <a:srgbClr val="59595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Attention-based learning and instance-level clustering.</a:t>
            </a:r>
          </a:p>
          <a:p>
            <a:pPr marL="0" indent="0">
              <a:buNone/>
            </a:pPr>
            <a:endParaRPr lang="en-US" sz="2000">
              <a:solidFill>
                <a:srgbClr val="595959"/>
              </a:solidFill>
            </a:endParaRPr>
          </a:p>
          <a:p>
            <a:pPr marL="0" indent="0">
              <a:buNone/>
            </a:pPr>
            <a:endParaRPr lang="en-US" sz="2000">
              <a:solidFill>
                <a:srgbClr val="595959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67123D-7B63-7D90-9975-2C2783FC9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435" y="1508760"/>
            <a:ext cx="5511129" cy="384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21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8DDA986-B6EE-4642-AC60-0490373E6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0B62878-12EF-4E97-A284-47BAFC30D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D79188D-1ED5-4705-B8C7-5D6FB7670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514" y="685800"/>
            <a:ext cx="10800972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3497FA-3CEB-A60C-363F-C11CC40D1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1261137"/>
            <a:ext cx="8959893" cy="888360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chemeClr val="tx1">
                    <a:lumMod val="65000"/>
                    <a:lumOff val="35000"/>
                  </a:schemeClr>
                </a:solidFill>
              </a:rPr>
              <a:t>How we integrated CLAM in 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D9D59-4381-2E69-97FC-09BBD2E2F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6054" y="2427383"/>
            <a:ext cx="8959892" cy="316948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CLAM Integration: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Integrated CLAM for image preprocessing, specifically extracting patches from TIF or SVS files.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CLAM Output</a:t>
            </a:r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Generates three directories (masks, patches, stitches) and a CSV file containing metadata and variables used for patch creation.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Patch Format: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Patches are stored in H5 format and converted to JPG for usability.</a:t>
            </a:r>
          </a:p>
          <a:p>
            <a:endParaRPr lang="en-US" sz="20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437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002577D6-4808-4C1C-95AE-77B22FB424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close-up of a purple and white blot&#10;&#10;AI-generated content may be incorrect.">
            <a:extLst>
              <a:ext uri="{FF2B5EF4-FFF2-40B4-BE49-F238E27FC236}">
                <a16:creationId xmlns:a16="http://schemas.microsoft.com/office/drawing/2014/main" id="{818D5816-A720-474A-AAC8-266D2A279B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240" r="-2" b="14244"/>
          <a:stretch/>
        </p:blipFill>
        <p:spPr>
          <a:xfrm>
            <a:off x="20" y="-601"/>
            <a:ext cx="3396197" cy="3429601"/>
          </a:xfrm>
          <a:prstGeom prst="rect">
            <a:avLst/>
          </a:prstGeom>
        </p:spPr>
      </p:pic>
      <p:pic>
        <p:nvPicPr>
          <p:cNvPr id="5" name="Content Placeholder 4" descr="A close-up of a cell&#10;&#10;AI-generated content may be incorrect.">
            <a:extLst>
              <a:ext uri="{FF2B5EF4-FFF2-40B4-BE49-F238E27FC236}">
                <a16:creationId xmlns:a16="http://schemas.microsoft.com/office/drawing/2014/main" id="{F7B41586-446A-6A9C-BC04-1D67FF4D66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76" r="-4" b="-4"/>
          <a:stretch/>
        </p:blipFill>
        <p:spPr>
          <a:xfrm>
            <a:off x="20" y="3426587"/>
            <a:ext cx="3396197" cy="3443578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3904FD9E-E2D8-49EE-807F-303060109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701" y="685800"/>
            <a:ext cx="4083788" cy="5486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D4F3B9-9FE5-C795-F5A3-226E5E69B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8581" y="1206795"/>
            <a:ext cx="3157870" cy="25348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kern="1200">
                <a:solidFill>
                  <a:srgbClr val="595959"/>
                </a:solidFill>
                <a:latin typeface="+mj-lt"/>
                <a:ea typeface="+mj-ea"/>
                <a:cs typeface="+mj-cs"/>
              </a:rPr>
              <a:t>Some examples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8DA930C6-8608-F302-B5A1-5C79F31E3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8581" y="4242391"/>
            <a:ext cx="3157870" cy="14088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400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Starting from the slide, CLAM generates the </a:t>
            </a:r>
            <a:r>
              <a:rPr lang="en-US" sz="1400" b="1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stitches</a:t>
            </a:r>
            <a:r>
              <a:rPr lang="en-US" sz="1400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sz="1400" b="1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masks</a:t>
            </a:r>
            <a:r>
              <a:rPr lang="en-US" sz="1400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400" b="1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patches</a:t>
            </a:r>
          </a:p>
        </p:txBody>
      </p:sp>
      <p:pic>
        <p:nvPicPr>
          <p:cNvPr id="10" name="Content Placeholder 9" descr="A close-up of a microscope slide&#10;&#10;AI-generated content may be incorrect.">
            <a:extLst>
              <a:ext uri="{FF2B5EF4-FFF2-40B4-BE49-F238E27FC236}">
                <a16:creationId xmlns:a16="http://schemas.microsoft.com/office/drawing/2014/main" id="{B93E097C-C17A-B04B-BB37-8E5807D0BD9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173" r="2" b="12280"/>
          <a:stretch/>
        </p:blipFill>
        <p:spPr>
          <a:xfrm>
            <a:off x="8840973" y="10"/>
            <a:ext cx="3351027" cy="3426579"/>
          </a:xfrm>
          <a:prstGeom prst="rect">
            <a:avLst/>
          </a:prstGeom>
        </p:spPr>
      </p:pic>
      <p:pic>
        <p:nvPicPr>
          <p:cNvPr id="7" name="Content Placeholder 6" descr="A close-up of a microscope&#10;&#10;AI-generated content may be incorrect.">
            <a:extLst>
              <a:ext uri="{FF2B5EF4-FFF2-40B4-BE49-F238E27FC236}">
                <a16:creationId xmlns:a16="http://schemas.microsoft.com/office/drawing/2014/main" id="{68577DFE-FF6C-E147-C227-A38AE6C635F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684" b="-3"/>
          <a:stretch/>
        </p:blipFill>
        <p:spPr>
          <a:xfrm>
            <a:off x="8840973" y="3426592"/>
            <a:ext cx="3351026" cy="34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97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1E8B38-5914-C0F9-677B-902B2B63F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What is </a:t>
            </a:r>
            <a:r>
              <a:rPr lang="en-US" sz="3200" dirty="0" err="1">
                <a:solidFill>
                  <a:srgbClr val="595959"/>
                </a:solidFill>
              </a:rPr>
              <a:t>Cellpose</a:t>
            </a:r>
            <a:r>
              <a:rPr lang="en-US" sz="3200" dirty="0">
                <a:solidFill>
                  <a:srgbClr val="595959"/>
                </a:solidFill>
              </a:rPr>
              <a:t>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333E41-31F3-1ABB-E030-18B432BAE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endParaRPr lang="en-US" sz="2000">
              <a:solidFill>
                <a:srgbClr val="595959"/>
              </a:solidFill>
            </a:endParaRPr>
          </a:p>
        </p:txBody>
      </p:sp>
      <p:pic>
        <p:nvPicPr>
          <p:cNvPr id="5" name="Content Placeholder 4" descr="A diagram of a cell&#10;&#10;AI-generated content may be incorrect.">
            <a:extLst>
              <a:ext uri="{FF2B5EF4-FFF2-40B4-BE49-F238E27FC236}">
                <a16:creationId xmlns:a16="http://schemas.microsoft.com/office/drawing/2014/main" id="{EA828119-C33A-BB64-4547-AC9503B50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1" y="959808"/>
            <a:ext cx="4797056" cy="498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71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237</Words>
  <Application>Microsoft Macintosh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Aptos Display</vt:lpstr>
      <vt:lpstr>Arial</vt:lpstr>
      <vt:lpstr>Helvetica Neue</vt:lpstr>
      <vt:lpstr>Menlo</vt:lpstr>
      <vt:lpstr>Times New Roman</vt:lpstr>
      <vt:lpstr>Office Theme</vt:lpstr>
      <vt:lpstr>What is a WSI?</vt:lpstr>
      <vt:lpstr>CLAM</vt:lpstr>
      <vt:lpstr>How CLAM works?</vt:lpstr>
      <vt:lpstr>How we integrated CLAM in our work</vt:lpstr>
      <vt:lpstr>Some examples</vt:lpstr>
      <vt:lpstr>What is Cellpose?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 GRANDI</dc:creator>
  <cp:lastModifiedBy>ANDREA GRANDI</cp:lastModifiedBy>
  <cp:revision>1</cp:revision>
  <dcterms:created xsi:type="dcterms:W3CDTF">2025-02-05T13:09:05Z</dcterms:created>
  <dcterms:modified xsi:type="dcterms:W3CDTF">2025-02-05T13:59:15Z</dcterms:modified>
</cp:coreProperties>
</file>

<file path=docProps/thumbnail.jpeg>
</file>